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338"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NvidiaAoHTraining/blob/master/ABAP%20on%20HANA/Day%2014/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93069" y="259286"/>
            <a:ext cx="10969943" cy="711081"/>
          </a:xfrm>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31486"/>
            <a:ext cx="12215092" cy="68894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4338" y="124033"/>
            <a:ext cx="10969943" cy="711081"/>
          </a:xfrm>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668997" y="1521424"/>
            <a:ext cx="3893433" cy="98488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a:t>
            </a:r>
            <a:r>
              <a:rPr lang="en-GB" sz="1800" b="1" kern="0" dirty="0" smtClean="0">
                <a:solidFill>
                  <a:schemeClr val="bg1"/>
                </a:solidFill>
                <a:ea typeface="Arial Narrow" charset="0"/>
                <a:cs typeface="Arial Narrow" charset="0"/>
              </a:rPr>
              <a:t>list Return </a:t>
            </a:r>
            <a:r>
              <a:rPr lang="en-GB" sz="1800" b="1" kern="0" dirty="0">
                <a:solidFill>
                  <a:schemeClr val="bg1"/>
                </a:solidFill>
                <a:ea typeface="Arial Narrow" charset="0"/>
                <a:cs typeface="Arial Narrow" charset="0"/>
              </a:rPr>
              <a:t>Parameter</a:t>
            </a:r>
            <a:endParaRPr lang="en-GB"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a:t>
            </a:r>
            <a:r>
              <a:rPr lang="en-GB" sz="1800" b="1" kern="0" dirty="0" smtClean="0">
                <a:solidFill>
                  <a:schemeClr val="bg1"/>
                </a:solidFill>
                <a:ea typeface="Arial Unicode MS" pitchFamily="34" charset="-128"/>
                <a:cs typeface="Arial Unicode MS" pitchFamily="34" charset="-128"/>
              </a:rPr>
              <a:t>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a:t>
            </a:r>
            <a:r>
              <a:rPr lang="en-GB" sz="1800" b="1" kern="0" dirty="0" smtClean="0">
                <a:solidFill>
                  <a:schemeClr val="bg1"/>
                </a:solidFill>
                <a:ea typeface="Arial Narrow" charset="0"/>
                <a:cs typeface="Arial Narrow" charset="0"/>
              </a:rPr>
              <a:t>tables.</a:t>
            </a:r>
            <a:endParaRPr lang="en-GB" sz="1800" b="1" kern="0" dirty="0">
              <a:solidFill>
                <a:schemeClr val="bg1"/>
              </a:solidFill>
              <a:ea typeface="Arial Narrow" charset="0"/>
              <a:cs typeface="Arial Narrow" charset="0"/>
            </a:endParaRP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26805" y="136786"/>
            <a:ext cx="10969943" cy="711081"/>
          </a:xfrm>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847867"/>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788299" y="4581128"/>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73436" y="275007"/>
            <a:ext cx="10969943" cy="711081"/>
          </a:xfrm>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805" y="1007310"/>
            <a:ext cx="10873207"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2050" name="Picture 2" descr="https://blogs.sap.com/wp-content/uploads/2017/06/Figure3.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13892" y="2492896"/>
            <a:ext cx="9288380" cy="383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35862"/>
            <a:ext cx="10969943" cy="711081"/>
          </a:xfrm>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2590" y="1067596"/>
            <a:ext cx="10934430"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rotWithShape="1">
          <a:blip r:embed="rId3">
            <a:extLst>
              <a:ext uri="{28A0092B-C50C-407E-A947-70E740481C1C}">
                <a14:useLocalDpi xmlns:a14="http://schemas.microsoft.com/office/drawing/2010/main" val="0"/>
              </a:ext>
            </a:extLst>
          </a:blip>
          <a:srcRect b="14159"/>
          <a:stretch/>
        </p:blipFill>
        <p:spPr bwMode="auto">
          <a:xfrm>
            <a:off x="1984243" y="2276872"/>
            <a:ext cx="8231124" cy="345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64130" y="222947"/>
            <a:ext cx="10969943" cy="711081"/>
          </a:xfrm>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64130" y="934028"/>
            <a:ext cx="11118914"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765" y="2459527"/>
            <a:ext cx="7314653" cy="406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804" y="243063"/>
            <a:ext cx="10969943" cy="711081"/>
          </a:xfrm>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39383" y="948329"/>
            <a:ext cx="10999645"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009" y="2022656"/>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1"/>
            <a:ext cx="12192000" cy="6873627"/>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1523498"/>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4912383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513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a:xfrm>
            <a:off x="216914" y="305681"/>
            <a:ext cx="10969943" cy="711081"/>
          </a:xfrm>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734521"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22944" y="319537"/>
            <a:ext cx="10969943" cy="711081"/>
          </a:xfrm>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duotone>
              <a:schemeClr val="accent5">
                <a:shade val="45000"/>
                <a:satMod val="135000"/>
              </a:schemeClr>
              <a:prstClr val="white"/>
            </a:duotone>
          </a:blip>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injected as</a:t>
            </a:r>
            <a:r>
              <a:rPr lang="de-DE" sz="1800" b="1" dirty="0">
                <a:solidFill>
                  <a:schemeClr val="bg1"/>
                </a:solidFill>
              </a:rPr>
              <a:t> </a:t>
            </a:r>
            <a:r>
              <a:rPr lang="de-DE" sz="1800" b="1" dirty="0" smtClean="0">
                <a:solidFill>
                  <a:schemeClr val="bg1"/>
                </a:solidFill>
              </a:rPr>
              <a:t>additional filter </a:t>
            </a:r>
            <a:r>
              <a:rPr lang="de-DE" sz="1800" dirty="0" smtClean="0">
                <a:solidFill>
                  <a:schemeClr val="bg1"/>
                </a:solidFill>
              </a:rPr>
              <a:t>criteria .</a:t>
            </a:r>
            <a:endParaRPr lang="de-DE" sz="1800" dirty="0">
              <a:solidFill>
                <a:schemeClr val="bg1"/>
              </a:solidFill>
            </a:endParaRPr>
          </a:p>
        </p:txBody>
      </p:sp>
      <p:pic>
        <p:nvPicPr>
          <p:cNvPr id="8" name="Picture 7"/>
          <p:cNvPicPr>
            <a:picLocks noChangeAspect="1"/>
          </p:cNvPicPr>
          <p:nvPr/>
        </p:nvPicPr>
        <p:blipFill>
          <a:blip r:embed="rId4">
            <a:duotone>
              <a:schemeClr val="accent1">
                <a:shade val="45000"/>
                <a:satMod val="135000"/>
              </a:schemeClr>
              <a:prstClr val="white"/>
            </a:duotone>
          </a:blip>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smtClean="0">
                <a:solidFill>
                  <a:schemeClr val="bg1"/>
                </a:solidFill>
              </a:rPr>
              <a:t>restrictions</a:t>
            </a:r>
            <a:r>
              <a:rPr lang="de-DE" sz="1800" b="1" dirty="0">
                <a:solidFill>
                  <a:schemeClr val="bg1"/>
                </a:solidFill>
              </a:rPr>
              <a:t> </a:t>
            </a:r>
            <a:r>
              <a:rPr lang="de-DE" sz="1800" dirty="0" smtClean="0">
                <a:solidFill>
                  <a:schemeClr val="bg1"/>
                </a:solidFill>
              </a:rPr>
              <a:t>on record</a:t>
            </a:r>
            <a:r>
              <a:rPr lang="de-DE" sz="1800" dirty="0">
                <a:solidFill>
                  <a:schemeClr val="bg1"/>
                </a:solidFill>
              </a:rPr>
              <a:t> </a:t>
            </a:r>
            <a:r>
              <a:rPr lang="de-DE" sz="1800" dirty="0" smtClean="0">
                <a:solidFill>
                  <a:schemeClr val="bg1"/>
                </a:solidFill>
              </a:rPr>
              <a:t>level are</a:t>
            </a:r>
            <a:r>
              <a:rPr lang="de-DE" sz="1800" dirty="0">
                <a:solidFill>
                  <a:schemeClr val="bg1"/>
                </a:solidFill>
              </a:rPr>
              <a:t> </a:t>
            </a:r>
            <a:r>
              <a:rPr lang="de-DE" sz="1800" b="1" dirty="0" smtClean="0">
                <a:solidFill>
                  <a:schemeClr val="bg1"/>
                </a:solidFill>
              </a:rPr>
              <a:t>expressed by roles</a:t>
            </a:r>
            <a:r>
              <a:rPr lang="de-DE" sz="1800" dirty="0">
                <a:solidFill>
                  <a:schemeClr val="bg1"/>
                </a:solidFill>
              </a:rPr>
              <a:t> </a:t>
            </a:r>
            <a:r>
              <a:rPr lang="de-DE" sz="1800" dirty="0" smtClean="0">
                <a:solidFill>
                  <a:schemeClr val="bg1"/>
                </a:solidFill>
              </a:rPr>
              <a:t>in the</a:t>
            </a:r>
            <a:r>
              <a:rPr lang="de-DE" sz="1800" dirty="0">
                <a:solidFill>
                  <a:schemeClr val="bg1"/>
                </a:solidFill>
              </a:rPr>
              <a:t> </a:t>
            </a:r>
            <a:r>
              <a:rPr lang="de-DE" sz="1800" dirty="0" smtClean="0">
                <a:solidFill>
                  <a:schemeClr val="bg1"/>
                </a:solidFill>
              </a:rPr>
              <a:t>Data </a:t>
            </a:r>
            <a:r>
              <a:rPr lang="de-DE" sz="1800" dirty="0">
                <a:solidFill>
                  <a:schemeClr val="bg1"/>
                </a:solidFill>
              </a:rPr>
              <a:t>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smtClean="0">
                <a:solidFill>
                  <a:schemeClr val="bg1"/>
                </a:solidFill>
              </a:rPr>
              <a:t>Authorization</a:t>
            </a:r>
            <a:r>
              <a:rPr lang="de-DE" sz="1800" dirty="0">
                <a:solidFill>
                  <a:schemeClr val="bg1"/>
                </a:solidFill>
              </a:rPr>
              <a:t> </a:t>
            </a:r>
            <a:r>
              <a:rPr lang="de-DE" sz="1800" dirty="0" smtClean="0">
                <a:solidFill>
                  <a:schemeClr val="bg1"/>
                </a:solidFill>
              </a:rPr>
              <a:t>enforcements of</a:t>
            </a:r>
            <a:r>
              <a:rPr lang="de-DE" sz="1800" dirty="0">
                <a:solidFill>
                  <a:schemeClr val="bg1"/>
                </a:solidFill>
              </a:rPr>
              <a:t> </a:t>
            </a:r>
            <a:r>
              <a:rPr lang="de-DE" sz="1800" dirty="0" smtClean="0">
                <a:solidFill>
                  <a:schemeClr val="bg1"/>
                </a:solidFill>
              </a:rPr>
              <a:t>DCLs are</a:t>
            </a:r>
            <a:r>
              <a:rPr lang="de-DE" sz="1800" dirty="0">
                <a:solidFill>
                  <a:schemeClr val="bg1"/>
                </a:solidFill>
              </a:rPr>
              <a:t> </a:t>
            </a:r>
            <a:r>
              <a:rPr lang="de-DE" sz="1800" b="1" dirty="0" smtClean="0">
                <a:solidFill>
                  <a:schemeClr val="bg1"/>
                </a:solidFill>
              </a:rPr>
              <a:t>automatically applied</a:t>
            </a:r>
            <a:r>
              <a:rPr lang="de-DE" sz="1800" b="1" dirty="0">
                <a:solidFill>
                  <a:schemeClr val="bg1"/>
                </a:solidFill>
              </a:rPr>
              <a:t> </a:t>
            </a:r>
            <a:r>
              <a:rPr lang="de-DE" sz="1800" b="1" dirty="0" smtClean="0">
                <a:solidFill>
                  <a:schemeClr val="bg1"/>
                </a:solidFill>
              </a:rPr>
              <a:t>for direct</a:t>
            </a:r>
            <a:r>
              <a:rPr lang="de-DE" sz="1800" b="1" dirty="0">
                <a:solidFill>
                  <a:schemeClr val="bg1"/>
                </a:solidFill>
              </a:rPr>
              <a:t> </a:t>
            </a:r>
            <a:r>
              <a:rPr lang="de-DE" sz="1800" b="1" dirty="0" smtClean="0">
                <a:solidFill>
                  <a:schemeClr val="bg1"/>
                </a:solidFill>
              </a:rPr>
              <a:t>ABAP </a:t>
            </a:r>
            <a:r>
              <a:rPr lang="de-DE" sz="1800" b="1" dirty="0">
                <a:solidFill>
                  <a:schemeClr val="bg1"/>
                </a:solidFill>
              </a:rPr>
              <a:t>SQL </a:t>
            </a:r>
            <a:r>
              <a:rPr lang="de-DE" sz="1800" b="1" dirty="0" smtClean="0">
                <a:solidFill>
                  <a:schemeClr val="bg1"/>
                </a:solidFill>
              </a:rPr>
              <a:t>selects</a:t>
            </a:r>
            <a:r>
              <a:rPr lang="de-DE" sz="1800" dirty="0">
                <a:solidFill>
                  <a:schemeClr val="bg1"/>
                </a:solidFill>
              </a:rPr>
              <a:t> </a:t>
            </a:r>
            <a:r>
              <a:rPr lang="de-DE" sz="1800" dirty="0" smtClean="0">
                <a:solidFill>
                  <a:schemeClr val="bg1"/>
                </a:solidFill>
              </a:rPr>
              <a:t>on their</a:t>
            </a:r>
            <a:r>
              <a:rPr lang="de-DE" sz="1800" dirty="0">
                <a:solidFill>
                  <a:schemeClr val="bg1"/>
                </a:solidFill>
              </a:rPr>
              <a:t> </a:t>
            </a:r>
            <a:r>
              <a:rPr lang="de-DE" sz="1800" dirty="0" smtClean="0">
                <a:solidFill>
                  <a:schemeClr val="bg1"/>
                </a:solidFill>
              </a:rPr>
              <a:t>protected CDS views .</a:t>
            </a:r>
            <a:endParaRPr lang="de-DE" sz="1800" dirty="0">
              <a:solidFill>
                <a:schemeClr val="bg1"/>
              </a:solidFill>
            </a:endParaRPr>
          </a:p>
        </p:txBody>
      </p:sp>
      <p:pic>
        <p:nvPicPr>
          <p:cNvPr id="12" name="Picture 11"/>
          <p:cNvPicPr>
            <a:picLocks noChangeAspect="1"/>
          </p:cNvPicPr>
          <p:nvPr/>
        </p:nvPicPr>
        <p:blipFill>
          <a:blip r:embed="rId5">
            <a:duotone>
              <a:schemeClr val="accent5">
                <a:shade val="45000"/>
                <a:satMod val="135000"/>
              </a:schemeClr>
              <a:prstClr val="white"/>
            </a:duotone>
          </a:blip>
          <a:stretch>
            <a:fillRect/>
          </a:stretch>
        </p:blipFill>
        <p:spPr>
          <a:xfrm>
            <a:off x="244326" y="1269892"/>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smtClean="0">
                <a:solidFill>
                  <a:schemeClr val="bg1"/>
                </a:solidFill>
              </a:rPr>
              <a:t>views</a:t>
            </a:r>
            <a:r>
              <a:rPr lang="de-DE" sz="1800" dirty="0">
                <a:solidFill>
                  <a:schemeClr val="bg1"/>
                </a:solidFill>
              </a:rPr>
              <a:t> </a:t>
            </a:r>
            <a:r>
              <a:rPr lang="de-DE" sz="1800" dirty="0" smtClean="0">
                <a:solidFill>
                  <a:schemeClr val="bg1"/>
                </a:solidFill>
              </a:rPr>
              <a:t>which expose </a:t>
            </a:r>
            <a:r>
              <a:rPr lang="de-DE" sz="1800" b="1" dirty="0" smtClean="0">
                <a:solidFill>
                  <a:schemeClr val="bg1"/>
                </a:solidFill>
              </a:rPr>
              <a:t>sensitive or</a:t>
            </a:r>
            <a:r>
              <a:rPr lang="de-DE" sz="1800" b="1" dirty="0">
                <a:solidFill>
                  <a:schemeClr val="bg1"/>
                </a:solidFill>
              </a:rPr>
              <a:t> </a:t>
            </a:r>
            <a:r>
              <a:rPr lang="de-DE" sz="1800" b="1" dirty="0" smtClean="0">
                <a:solidFill>
                  <a:schemeClr val="bg1"/>
                </a:solidFill>
              </a:rPr>
              <a:t>data privacy and protection </a:t>
            </a:r>
            <a:r>
              <a:rPr lang="de-DE" sz="1800" b="1" dirty="0">
                <a:solidFill>
                  <a:schemeClr val="bg1"/>
                </a:solidFill>
              </a:rPr>
              <a:t>relevant </a:t>
            </a:r>
            <a:r>
              <a:rPr lang="de-DE" sz="1800" b="1" dirty="0" smtClean="0">
                <a:solidFill>
                  <a:schemeClr val="bg1"/>
                </a:solidFill>
              </a:rPr>
              <a:t>data </a:t>
            </a:r>
            <a:r>
              <a:rPr lang="de-DE" sz="1800" b="1" dirty="0">
                <a:solidFill>
                  <a:schemeClr val="bg1"/>
                </a:solidFill>
              </a:rPr>
              <a:t>must </a:t>
            </a:r>
            <a:r>
              <a:rPr lang="de-DE" sz="1800" b="1" dirty="0" smtClean="0">
                <a:solidFill>
                  <a:schemeClr val="bg1"/>
                </a:solidFill>
              </a:rPr>
              <a:t>be secured .</a:t>
            </a:r>
            <a:endParaRPr lang="de-DE" sz="1800" b="1" dirty="0">
              <a:solidFill>
                <a:schemeClr val="bg1"/>
              </a:solidFill>
            </a:endParaRPr>
          </a:p>
        </p:txBody>
      </p:sp>
      <p:pic>
        <p:nvPicPr>
          <p:cNvPr id="14" name="Picture 13"/>
          <p:cNvPicPr>
            <a:picLocks noChangeAspect="1"/>
          </p:cNvPicPr>
          <p:nvPr/>
        </p:nvPicPr>
        <p:blipFill>
          <a:blip r:embed="rId6">
            <a:duotone>
              <a:schemeClr val="accent1">
                <a:shade val="45000"/>
                <a:satMod val="135000"/>
              </a:schemeClr>
              <a:prstClr val="white"/>
            </a:duotone>
          </a:blip>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duotone>
              <a:schemeClr val="accent1">
                <a:shade val="45000"/>
                <a:satMod val="135000"/>
              </a:schemeClr>
              <a:prstClr val="white"/>
            </a:duotone>
          </a:blip>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a:solidFill>
                  <a:schemeClr val="bg1"/>
                </a:solidFill>
              </a:rPr>
              <a:t>If </a:t>
            </a:r>
            <a:r>
              <a:rPr lang="de-DE" sz="1800" b="1" dirty="0">
                <a:solidFill>
                  <a:schemeClr val="bg1"/>
                </a:solidFill>
              </a:rPr>
              <a:t>multiple DCLs </a:t>
            </a:r>
            <a:r>
              <a:rPr lang="de-DE" sz="1800" dirty="0" smtClean="0">
                <a:solidFill>
                  <a:schemeClr val="bg1"/>
                </a:solidFill>
              </a:rPr>
              <a:t>are</a:t>
            </a:r>
            <a:r>
              <a:rPr lang="de-DE" sz="1800" dirty="0">
                <a:solidFill>
                  <a:schemeClr val="bg1"/>
                </a:solidFill>
              </a:rPr>
              <a:t> </a:t>
            </a:r>
            <a:r>
              <a:rPr lang="de-DE" sz="1800" dirty="0" smtClean="0">
                <a:solidFill>
                  <a:schemeClr val="bg1"/>
                </a:solidFill>
              </a:rPr>
              <a:t>defined for a single CDS view the access restrictions </a:t>
            </a:r>
            <a:r>
              <a:rPr lang="de-DE" sz="1800" b="1" dirty="0" smtClean="0">
                <a:solidFill>
                  <a:schemeClr val="bg1"/>
                </a:solidFill>
              </a:rPr>
              <a:t>are combined by a logical </a:t>
            </a:r>
            <a:r>
              <a:rPr lang="de-DE" sz="1800" b="1" dirty="0">
                <a:solidFill>
                  <a:schemeClr val="bg1"/>
                </a:solidFill>
              </a:rPr>
              <a:t>OR</a:t>
            </a:r>
            <a:r>
              <a:rPr lang="de-DE" sz="1800" dirty="0">
                <a:solidFill>
                  <a:schemeClr val="bg1"/>
                </a:solidFill>
              </a:rPr>
              <a:t> (</a:t>
            </a:r>
            <a:r>
              <a:rPr lang="de-DE" sz="1800" dirty="0" smtClean="0">
                <a:solidFill>
                  <a:schemeClr val="bg1"/>
                </a:solidFill>
              </a:rPr>
              <a:t>i.e. The access is less restricted than defined by the </a:t>
            </a:r>
            <a:r>
              <a:rPr lang="de-DE" sz="1800" dirty="0">
                <a:solidFill>
                  <a:schemeClr val="bg1"/>
                </a:solidFill>
              </a:rPr>
              <a:t>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811975" y="216106"/>
            <a:ext cx="10969943" cy="711081"/>
          </a:xfrm>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1556792"/>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3945917"/>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2605232"/>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1804794"/>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3878579"/>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216985" y="230983"/>
            <a:ext cx="10969943" cy="711081"/>
          </a:xfrm>
        </p:spPr>
        <p:txBody>
          <a:bodyPr>
            <a:noAutofit/>
          </a:bodyPr>
          <a:lstStyle/>
          <a:p>
            <a:r>
              <a:rPr lang="en-US"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08720"/>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47413" y="125772"/>
            <a:ext cx="10969943" cy="711081"/>
          </a:xfrm>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12700" y="-18786"/>
            <a:ext cx="122277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54608" y="138745"/>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0" y="-18786"/>
            <a:ext cx="12215092" cy="6876786"/>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26865" y="199962"/>
            <a:ext cx="10969943" cy="711081"/>
          </a:xfrm>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337064"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9942</TotalTime>
  <Words>867</Words>
  <Application>Microsoft Office PowerPoint</Application>
  <PresentationFormat>Custom</PresentationFormat>
  <Paragraphs>194</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MS PGothic</vt:lpstr>
      <vt:lpstr>MS PGothic</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2021-11-11T10:02:23Z</dcterms:modified>
</cp:coreProperties>
</file>